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9"/>
  </p:notesMasterIdLst>
  <p:handoutMasterIdLst>
    <p:handoutMasterId r:id="rId40"/>
  </p:handoutMasterIdLst>
  <p:sldIdLst>
    <p:sldId id="1735" r:id="rId3"/>
    <p:sldId id="1736" r:id="rId4"/>
    <p:sldId id="2279" r:id="rId5"/>
    <p:sldId id="2120" r:id="rId6"/>
    <p:sldId id="2347" r:id="rId7"/>
    <p:sldId id="2330" r:id="rId8"/>
    <p:sldId id="2348" r:id="rId9"/>
    <p:sldId id="2365" r:id="rId10"/>
    <p:sldId id="2349" r:id="rId11"/>
    <p:sldId id="2362" r:id="rId12"/>
    <p:sldId id="2295" r:id="rId13"/>
    <p:sldId id="2364" r:id="rId14"/>
    <p:sldId id="2363" r:id="rId15"/>
    <p:sldId id="2337" r:id="rId16"/>
    <p:sldId id="2338" r:id="rId17"/>
    <p:sldId id="2346" r:id="rId18"/>
    <p:sldId id="2350" r:id="rId19"/>
    <p:sldId id="2319" r:id="rId20"/>
    <p:sldId id="2351" r:id="rId21"/>
    <p:sldId id="2331" r:id="rId22"/>
    <p:sldId id="2297" r:id="rId23"/>
    <p:sldId id="2352" r:id="rId24"/>
    <p:sldId id="2353" r:id="rId25"/>
    <p:sldId id="2355" r:id="rId26"/>
    <p:sldId id="2356" r:id="rId27"/>
    <p:sldId id="2357" r:id="rId28"/>
    <p:sldId id="2278" r:id="rId29"/>
    <p:sldId id="2138" r:id="rId30"/>
    <p:sldId id="2358" r:id="rId31"/>
    <p:sldId id="2359" r:id="rId32"/>
    <p:sldId id="2360" r:id="rId33"/>
    <p:sldId id="2361" r:id="rId34"/>
    <p:sldId id="2281" r:id="rId35"/>
    <p:sldId id="2139" r:id="rId36"/>
    <p:sldId id="2339" r:id="rId37"/>
    <p:sldId id="1701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90" d="100"/>
          <a:sy n="90" d="100"/>
        </p:scale>
        <p:origin x="119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06-Dec-21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06-Dec-21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jectcounter.org/code-of-practice-five-sections/4-1-usage-reports/" TargetMode="Externa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knowledge.exlibrisgroup.com/Alma/Product_Documentation/010Alma_Online_Help_(English)/090Integrations_with_External_Systems/030Resource_Management/410Upload_Electronic_Holdings_from_ProQuest_Ebook_Central_for_Subscriptions%2F%2FOwned%2F%2FDDA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90Integrations_with_External_Systems/030Resource_Management/410Upload_Electronic_Holdings_from_ProQuest_Ebook_Central_for_Subscriptions%2F%2FOwned%2F%2FDDA#Activating_Ebook_Central_Perpetual.2C_DDA_and_Subscription_Titles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4949" y="2211710"/>
            <a:ext cx="5260426" cy="17025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/>
              <a:t>How to obtain COUNTER usage reports and cost per use for the electronic collection “Ebook Central Perpetual, DDA and Subscription Titles”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E-Inventory subject area includes the COUNTER usage measures necessary for cost per use</a:t>
            </a:r>
          </a:p>
          <a:p>
            <a:r>
              <a:rPr lang="en-US" sz="2200" dirty="0"/>
              <a:t>The Usage Data subject area includes all usage measures.</a:t>
            </a:r>
          </a:p>
          <a:p>
            <a:r>
              <a:rPr lang="en-US" sz="2200" dirty="0"/>
              <a:t>Thus, for example, the Usage Data subject area includes all TR_B1 (Book Requests) and TR_B3 (Book Usage by Access Type) measures.</a:t>
            </a:r>
          </a:p>
          <a:p>
            <a:r>
              <a:rPr lang="en-US" sz="2200" dirty="0"/>
              <a:t>The E-Inventory subject area includes the TR_B1 measure ('TR_B1 - Unique Title Requests’ ) for calculating cost per use.  </a:t>
            </a:r>
          </a:p>
          <a:p>
            <a:r>
              <a:rPr lang="en-US" sz="2200" dirty="0"/>
              <a:t>TR_B3 is not relevant for cost per use and thus it is not included in the E-Inventory subject area.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660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88432"/>
          </a:xfrm>
        </p:spPr>
        <p:txBody>
          <a:bodyPr>
            <a:normAutofit/>
          </a:bodyPr>
          <a:lstStyle/>
          <a:p>
            <a:r>
              <a:rPr lang="en-US" sz="2200" dirty="0"/>
              <a:t>We will describe here how to create an Alma Analytics report to show usage and cost per use for the electronic collection “Ebook Central Perpetual, DDA and Subscription Titles”.</a:t>
            </a:r>
          </a:p>
          <a:p>
            <a:r>
              <a:rPr lang="en-US" sz="2200" dirty="0"/>
              <a:t>At a later stage Ex Libris will provide a “built-in” ready to use reports for this under the ‘Alma’ folder.</a:t>
            </a:r>
          </a:p>
          <a:p>
            <a:r>
              <a:rPr lang="en-US" sz="2200" dirty="0"/>
              <a:t>In any case it is recommended to learn how to make such a report as described here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So that you will understand what it does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So that you can customize it as specifically needed in your institution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744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6" y="660526"/>
            <a:ext cx="8856984" cy="1191144"/>
          </a:xfrm>
        </p:spPr>
        <p:txBody>
          <a:bodyPr>
            <a:normAutofit/>
          </a:bodyPr>
          <a:lstStyle/>
          <a:p>
            <a:r>
              <a:rPr lang="en-US" sz="2000" dirty="0"/>
              <a:t>The four reports described here may be found in the community folder ‘/shared/Community/Reports/Shared Reports/Reports/Ebook Central’.</a:t>
            </a:r>
          </a:p>
          <a:p>
            <a:r>
              <a:rPr lang="en-US" sz="2000" dirty="0"/>
              <a:t>If you use these reports you should first copy them to your institution folder.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7BE7-D2E9-459C-B7D8-E6266C27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067694"/>
            <a:ext cx="6581775" cy="2638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244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88432"/>
          </a:xfrm>
        </p:spPr>
        <p:txBody>
          <a:bodyPr>
            <a:normAutofit/>
          </a:bodyPr>
          <a:lstStyle/>
          <a:p>
            <a:r>
              <a:rPr lang="en-US" sz="2400" dirty="0"/>
              <a:t>Explaining the meaning behind each measure that we will use in the Usage Data subject area is beyond the scope of this presentation.</a:t>
            </a:r>
          </a:p>
          <a:p>
            <a:r>
              <a:rPr lang="en-US" sz="2400" dirty="0"/>
              <a:t>For more information about these measures see “4.3 Title Reports” at </a:t>
            </a:r>
            <a:r>
              <a:rPr lang="en-US" sz="2400" dirty="0">
                <a:hlinkClick r:id="rId2"/>
              </a:rPr>
              <a:t>The COUNTER Code of Practice for Release 5</a:t>
            </a:r>
            <a:r>
              <a:rPr lang="en-US" sz="2400" dirty="0"/>
              <a:t> on the official COUNTER website, as well as other sources.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667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Prerequisites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31205-A064-4B69-88AB-F8BA3D6A2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78" y="-9905"/>
            <a:ext cx="6300192" cy="31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Prerequisites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 order to obtain usage data you must have already loaded COUNTER reports for the resources in the electronic collection “</a:t>
            </a:r>
            <a:r>
              <a:rPr lang="en-US" sz="1800" b="0" i="0" u="none" strike="noStrike" kern="1200" baseline="0" dirty="0">
                <a:solidFill>
                  <a:srgbClr val="262626"/>
                </a:solidFill>
                <a:latin typeface="Calibri" panose="020F0502020204030204" pitchFamily="34" charset="0"/>
              </a:rPr>
              <a:t>Ebook Central Perpetual, DDA and Subscription Titles”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 order to obtain cost per use data you must also have a POL connected to the electronic collection</a:t>
            </a:r>
            <a:endParaRPr lang="en-US" sz="1800" b="0" i="0" u="none" strike="noStrike" kern="1200" baseline="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505C8-4D50-442F-8924-CA01F26C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96" y="2505417"/>
            <a:ext cx="4362544" cy="2106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C4F870-C3E7-4FE3-9F68-05181F368106}"/>
              </a:ext>
            </a:extLst>
          </p:cNvPr>
          <p:cNvSpPr/>
          <p:nvPr/>
        </p:nvSpPr>
        <p:spPr>
          <a:xfrm>
            <a:off x="2555776" y="2715766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Prerequisites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640960" cy="3888431"/>
          </a:xfrm>
        </p:spPr>
        <p:txBody>
          <a:bodyPr>
            <a:normAutofit/>
          </a:bodyPr>
          <a:lstStyle/>
          <a:p>
            <a:r>
              <a:rPr lang="en-US" sz="2000" dirty="0"/>
              <a:t>The COUNTER reports will typically begin with one of the following strings:</a:t>
            </a:r>
          </a:p>
          <a:p>
            <a:pPr lvl="1"/>
            <a:r>
              <a:rPr lang="en-US" sz="1600" dirty="0" err="1"/>
              <a:t>Sushi_Ebook</a:t>
            </a:r>
            <a:r>
              <a:rPr lang="en-US" sz="1600" dirty="0"/>
              <a:t> Central_tr_b1</a:t>
            </a:r>
          </a:p>
          <a:p>
            <a:pPr lvl="1"/>
            <a:r>
              <a:rPr lang="en-US" sz="1600" dirty="0" err="1"/>
              <a:t>Sushi_Ebook</a:t>
            </a:r>
            <a:r>
              <a:rPr lang="en-US" sz="1600" dirty="0"/>
              <a:t> Central_tr_b3</a:t>
            </a:r>
          </a:p>
          <a:p>
            <a:pPr lvl="1"/>
            <a:r>
              <a:rPr lang="en-US" sz="1600" dirty="0" err="1"/>
              <a:t>Sushi_ProQuest</a:t>
            </a:r>
            <a:r>
              <a:rPr lang="en-US" sz="1600" dirty="0"/>
              <a:t> Ebook Central_tr_b1</a:t>
            </a:r>
          </a:p>
          <a:p>
            <a:pPr lvl="1"/>
            <a:r>
              <a:rPr lang="en-US" sz="1600" dirty="0" err="1"/>
              <a:t>Sushi_ProQuest</a:t>
            </a:r>
            <a:r>
              <a:rPr lang="en-US" sz="1600" dirty="0"/>
              <a:t> Ebook Central_tr</a:t>
            </a:r>
            <a:r>
              <a:rPr lang="en-US" sz="1600"/>
              <a:t>_b3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dirty="0"/>
              <a:t>As the file names suggest, the measures for the resources in Ebook Central are</a:t>
            </a:r>
          </a:p>
          <a:p>
            <a:pPr lvl="1"/>
            <a:r>
              <a:rPr lang="en-US" sz="1600" dirty="0"/>
              <a:t>tr_b1 (Book Requests)</a:t>
            </a:r>
          </a:p>
          <a:p>
            <a:pPr lvl="1"/>
            <a:r>
              <a:rPr lang="en-US" sz="1600" dirty="0"/>
              <a:t>tr_b3 (Book Usage by Access Type)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05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Prerequisites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36431"/>
            <a:ext cx="8424936" cy="504055"/>
          </a:xfrm>
        </p:spPr>
        <p:txBody>
          <a:bodyPr>
            <a:normAutofit/>
          </a:bodyPr>
          <a:lstStyle/>
          <a:p>
            <a:r>
              <a:rPr lang="en-US" sz="2200" dirty="0"/>
              <a:t>For example (as seen via 'Acquisitions &gt; Import &gt; Load Usage Data):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FA5E8-33E0-4464-AB48-134B01F6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57" y="1240532"/>
            <a:ext cx="6337885" cy="3536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3DA80-C837-49F4-B1AF-9709F2D0A0CB}"/>
              </a:ext>
            </a:extLst>
          </p:cNvPr>
          <p:cNvSpPr txBox="1"/>
          <p:nvPr/>
        </p:nvSpPr>
        <p:spPr>
          <a:xfrm>
            <a:off x="6300192" y="2571750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TR_B1 and TR_B3 reports which have been loaded to Alma</a:t>
            </a:r>
          </a:p>
        </p:txBody>
      </p:sp>
    </p:spTree>
    <p:extLst>
      <p:ext uri="{BB962C8B-B14F-4D97-AF65-F5344CB8AC3E}">
        <p14:creationId xmlns:p14="http://schemas.microsoft.com/office/powerpoint/2010/main" val="228660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Creating the usage and cost per use report in the </a:t>
            </a:r>
            <a:br>
              <a:rPr lang="en-US" dirty="0"/>
            </a:br>
            <a:r>
              <a:rPr lang="en-US" dirty="0"/>
              <a:t>e-inventory subject area – option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E5252-918C-4AB6-A752-C72DCC07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8D938-E45F-4772-899A-7438E449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19" y="0"/>
            <a:ext cx="5038281" cy="31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856984" cy="864096"/>
          </a:xfrm>
        </p:spPr>
        <p:txBody>
          <a:bodyPr>
            <a:normAutofit/>
          </a:bodyPr>
          <a:lstStyle/>
          <a:p>
            <a:r>
              <a:rPr lang="en-US" sz="2200" dirty="0"/>
              <a:t>Access Alma Analytics and create a report in the E-Inventory subject area.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393C5-DA9F-41B1-952B-B4C71869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7" y="1383039"/>
            <a:ext cx="283845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E298C-FDC6-4D2A-BA30-34229977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959843"/>
            <a:ext cx="198120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5448-3574-48FD-AC88-E2D2E54A4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190" y="1160179"/>
            <a:ext cx="3343275" cy="3667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A0B4EB-927F-4437-B79F-6D165C117C4B}"/>
              </a:ext>
            </a:extLst>
          </p:cNvPr>
          <p:cNvSpPr/>
          <p:nvPr/>
        </p:nvSpPr>
        <p:spPr>
          <a:xfrm>
            <a:off x="1187624" y="1635647"/>
            <a:ext cx="1296144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EAB2FE-DC5C-40B0-85E7-9633FE903130}"/>
              </a:ext>
            </a:extLst>
          </p:cNvPr>
          <p:cNvSpPr/>
          <p:nvPr/>
        </p:nvSpPr>
        <p:spPr>
          <a:xfrm>
            <a:off x="200777" y="4299942"/>
            <a:ext cx="842831" cy="512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884D6B-7487-42A8-B172-26638BAD2F6E}"/>
              </a:ext>
            </a:extLst>
          </p:cNvPr>
          <p:cNvSpPr/>
          <p:nvPr/>
        </p:nvSpPr>
        <p:spPr>
          <a:xfrm>
            <a:off x="4841784" y="1959843"/>
            <a:ext cx="507128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D2FB0-569B-4E08-8D37-3BCD0B738C2A}"/>
              </a:ext>
            </a:extLst>
          </p:cNvPr>
          <p:cNvSpPr/>
          <p:nvPr/>
        </p:nvSpPr>
        <p:spPr>
          <a:xfrm>
            <a:off x="3563887" y="2571750"/>
            <a:ext cx="1158761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BAF506-832F-420F-9CCA-100FF5A0D4CE}"/>
              </a:ext>
            </a:extLst>
          </p:cNvPr>
          <p:cNvSpPr/>
          <p:nvPr/>
        </p:nvSpPr>
        <p:spPr>
          <a:xfrm>
            <a:off x="5828214" y="3292591"/>
            <a:ext cx="1158761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0F6054F-138A-4B38-86CE-1D3237D3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Creating the usage and cost per use report in the e-inventory subject area - option 1</a:t>
            </a:r>
          </a:p>
        </p:txBody>
      </p:sp>
    </p:spTree>
    <p:extLst>
      <p:ext uri="{BB962C8B-B14F-4D97-AF65-F5344CB8AC3E}">
        <p14:creationId xmlns:p14="http://schemas.microsoft.com/office/powerpoint/2010/main" val="47130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4010"/>
            <a:ext cx="9141580" cy="3984004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Background</a:t>
            </a:r>
          </a:p>
          <a:p>
            <a:pPr lvl="1"/>
            <a:r>
              <a:rPr lang="en-US" sz="1800" dirty="0"/>
              <a:t>Introduction</a:t>
            </a:r>
          </a:p>
          <a:p>
            <a:pPr lvl="1"/>
            <a:r>
              <a:rPr lang="en-US" sz="1800" dirty="0"/>
              <a:t>Prerequisites</a:t>
            </a:r>
          </a:p>
          <a:p>
            <a:pPr lvl="1"/>
            <a:r>
              <a:rPr lang="en-US" sz="1800" dirty="0"/>
              <a:t>Creating the usage and cost per use report in the e-inventory subject area - option 1</a:t>
            </a:r>
          </a:p>
          <a:p>
            <a:pPr lvl="1"/>
            <a:r>
              <a:rPr lang="en-US" sz="1800" dirty="0"/>
              <a:t>Creating the usage and cost per use report in the e-inventory subject area - option 2</a:t>
            </a:r>
          </a:p>
          <a:p>
            <a:pPr lvl="1"/>
            <a:r>
              <a:rPr lang="en-US" sz="1800" dirty="0"/>
              <a:t>Creating the usage report in the usage data subject area - option 1</a:t>
            </a:r>
          </a:p>
          <a:p>
            <a:pPr lvl="1"/>
            <a:r>
              <a:rPr lang="en-US" sz="1800" dirty="0"/>
              <a:t>Creating the usage report in the usage data subject area - option 2</a:t>
            </a:r>
          </a:p>
          <a:p>
            <a:pPr lvl="1"/>
            <a:endParaRPr lang="en-US" sz="1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Include the following fields (the value before the period is the folder, the value after the period is the field). This is a recommendation.  You can include other fields (or remove some of these) depending on your specific needs. </a:t>
            </a:r>
          </a:p>
          <a:p>
            <a:pPr lvl="1"/>
            <a:r>
              <a:rPr lang="en-US" sz="1800" dirty="0"/>
              <a:t>"Bibliographic Details"."Title"</a:t>
            </a:r>
          </a:p>
          <a:p>
            <a:pPr lvl="1"/>
            <a:r>
              <a:rPr lang="en-US" sz="1800" dirty="0"/>
              <a:t>"Cost Usage POL"."PO Line Reference"</a:t>
            </a:r>
          </a:p>
          <a:p>
            <a:pPr lvl="1"/>
            <a:r>
              <a:rPr lang="en-US" sz="1800" dirty="0"/>
              <a:t>"Electronic </a:t>
            </a:r>
            <a:r>
              <a:rPr lang="en-US" sz="1800" dirty="0" err="1"/>
              <a:t>Collection"."Electronic</a:t>
            </a:r>
            <a:r>
              <a:rPr lang="en-US" sz="1800" dirty="0"/>
              <a:t> Collection Interface Name"</a:t>
            </a:r>
          </a:p>
          <a:p>
            <a:pPr lvl="1"/>
            <a:r>
              <a:rPr lang="en-US" sz="1800" dirty="0"/>
              <a:t>"Electronic </a:t>
            </a:r>
            <a:r>
              <a:rPr lang="en-US" sz="1800" dirty="0" err="1"/>
              <a:t>Collection"."Electronic</a:t>
            </a:r>
            <a:r>
              <a:rPr lang="en-US" sz="1800" dirty="0"/>
              <a:t> Collection Public Name"</a:t>
            </a:r>
          </a:p>
          <a:p>
            <a:pPr lvl="1"/>
            <a:r>
              <a:rPr lang="en-US" sz="1800" dirty="0"/>
              <a:t>"</a:t>
            </a:r>
            <a:r>
              <a:rPr lang="en-US" sz="1800" dirty="0" err="1"/>
              <a:t>Portfolio"."Portfolio</a:t>
            </a:r>
            <a:r>
              <a:rPr lang="en-US" sz="1800" dirty="0"/>
              <a:t> Id"</a:t>
            </a:r>
          </a:p>
          <a:p>
            <a:pPr lvl="1"/>
            <a:r>
              <a:rPr lang="en-US" sz="1800" dirty="0"/>
              <a:t>"Cost Usage </a:t>
            </a:r>
            <a:r>
              <a:rPr lang="en-US" sz="1800" dirty="0" err="1"/>
              <a:t>Measures"."Cost</a:t>
            </a:r>
            <a:r>
              <a:rPr lang="en-US" sz="1800" dirty="0"/>
              <a:t> Per Use"</a:t>
            </a:r>
          </a:p>
          <a:p>
            <a:pPr lvl="1"/>
            <a:r>
              <a:rPr lang="en-US" sz="1800" dirty="0"/>
              <a:t>"Cost Usage </a:t>
            </a:r>
            <a:r>
              <a:rPr lang="en-US" sz="1800" dirty="0" err="1"/>
              <a:t>Measures"."Cost</a:t>
            </a:r>
            <a:r>
              <a:rPr lang="en-US" sz="1800" dirty="0"/>
              <a:t>"</a:t>
            </a:r>
          </a:p>
          <a:p>
            <a:pPr lvl="1"/>
            <a:r>
              <a:rPr lang="en-US" sz="1800" dirty="0"/>
              <a:t>"Cost Usage </a:t>
            </a:r>
            <a:r>
              <a:rPr lang="en-US" sz="1800" dirty="0" err="1"/>
              <a:t>Measures"."Usage</a:t>
            </a:r>
            <a:r>
              <a:rPr lang="en-US" sz="1800" dirty="0"/>
              <a:t> TR_B1“</a:t>
            </a:r>
          </a:p>
          <a:p>
            <a:pPr lvl="1"/>
            <a:r>
              <a:rPr lang="en-US" sz="1800" dirty="0"/>
              <a:t>"Fiscal </a:t>
            </a:r>
            <a:r>
              <a:rPr lang="en-US" sz="1800" dirty="0" err="1"/>
              <a:t>Period"."Fiscal</a:t>
            </a:r>
            <a:r>
              <a:rPr lang="en-US" sz="1800" dirty="0"/>
              <a:t> Period Start End"</a:t>
            </a:r>
          </a:p>
          <a:p>
            <a:endParaRPr lang="en-US" sz="22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3292750-DC84-42C4-B008-DB2A98D6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Creating the usage and cost per use report in the e-inventory subject area - option 1</a:t>
            </a:r>
          </a:p>
        </p:txBody>
      </p:sp>
    </p:spTree>
    <p:extLst>
      <p:ext uri="{BB962C8B-B14F-4D97-AF65-F5344CB8AC3E}">
        <p14:creationId xmlns:p14="http://schemas.microsoft.com/office/powerpoint/2010/main" val="298207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D80360-13B5-4611-863C-E1A191AD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6"/>
          </a:xfrm>
        </p:spPr>
        <p:txBody>
          <a:bodyPr>
            <a:normAutofit/>
          </a:bodyPr>
          <a:lstStyle/>
          <a:p>
            <a:r>
              <a:rPr lang="en-US" dirty="0"/>
              <a:t>Filter as follows:</a:t>
            </a:r>
          </a:p>
          <a:p>
            <a:pPr lvl="1"/>
            <a:r>
              <a:rPr lang="en-US" dirty="0"/>
              <a:t>"Electronic </a:t>
            </a:r>
            <a:r>
              <a:rPr lang="en-US" dirty="0" err="1"/>
              <a:t>Collection"."Electronic</a:t>
            </a:r>
            <a:r>
              <a:rPr lang="en-US" dirty="0"/>
              <a:t> Collection Public Name" = 'Ebook Central Perpetual, DDA and Subscription Titles'</a:t>
            </a:r>
          </a:p>
          <a:p>
            <a:r>
              <a:rPr lang="en-US" dirty="0"/>
              <a:t>It is recommended to filter by one specific complete fiscal year. </a:t>
            </a:r>
          </a:p>
          <a:p>
            <a:pPr lvl="1"/>
            <a:r>
              <a:rPr lang="en-US" dirty="0"/>
              <a:t>"Fiscal </a:t>
            </a:r>
            <a:r>
              <a:rPr lang="en-US" dirty="0" err="1"/>
              <a:t>Period"."Fiscal</a:t>
            </a:r>
            <a:r>
              <a:rPr lang="en-US" dirty="0"/>
              <a:t> Period Filter" = 'Previous Fiscal Year'</a:t>
            </a:r>
          </a:p>
          <a:p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615B2047-3F5F-4C7A-B9BD-77422695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Creating the usage and cost per use report in the e-inventory subject area - option 1</a:t>
            </a:r>
          </a:p>
        </p:txBody>
      </p:sp>
    </p:spTree>
    <p:extLst>
      <p:ext uri="{BB962C8B-B14F-4D97-AF65-F5344CB8AC3E}">
        <p14:creationId xmlns:p14="http://schemas.microsoft.com/office/powerpoint/2010/main" val="423501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D80360-13B5-4611-863C-E1A191AD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Here is the criteria tab (partial screenshot)</a:t>
            </a:r>
          </a:p>
          <a:p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615B2047-3F5F-4C7A-B9BD-77422695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Creating the usage and cost per use report in the e-inventory subject area - option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5DFC1-ECBE-472C-8055-E5A9FA1B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33487"/>
            <a:ext cx="9067800" cy="2676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331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D80360-13B5-4611-863C-E1A191AD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Here are the results (partial screenshot)</a:t>
            </a:r>
          </a:p>
          <a:p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615B2047-3F5F-4C7A-B9BD-77422695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Creating the usage and cost per use report in the e-inventory subject area - option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9455F-82AE-4245-9485-477CA161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883"/>
            <a:ext cx="9144000" cy="2026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9340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Creating the usage and cost per use report in the </a:t>
            </a:r>
            <a:br>
              <a:rPr lang="en-US" dirty="0"/>
            </a:br>
            <a:r>
              <a:rPr lang="en-US" dirty="0"/>
              <a:t>e-inventory subject area – option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E5252-918C-4AB6-A752-C72DCC07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E51D68D-5C95-4D0D-BAEB-FC04B003E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663"/>
            <a:ext cx="5364088" cy="3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1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Creating the usage and cost per use report in the e-inventory subject area - option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88432"/>
          </a:xfrm>
        </p:spPr>
        <p:txBody>
          <a:bodyPr>
            <a:normAutofit/>
          </a:bodyPr>
          <a:lstStyle/>
          <a:p>
            <a:r>
              <a:rPr lang="en-US" sz="2000" dirty="0"/>
              <a:t>The previous example shows each portfolio in the collection.</a:t>
            </a:r>
          </a:p>
          <a:p>
            <a:r>
              <a:rPr lang="en-US" sz="2000" dirty="0"/>
              <a:t>If you want the entire collection without a detailed analysis of each portfolio then remove the following three fields from the display:</a:t>
            </a:r>
          </a:p>
          <a:p>
            <a:pPr lvl="1"/>
            <a:r>
              <a:rPr lang="en-US" sz="1600" dirty="0"/>
              <a:t>"</a:t>
            </a:r>
            <a:r>
              <a:rPr lang="en-US" sz="1600" dirty="0" err="1"/>
              <a:t>Portfolio"."Portfolio</a:t>
            </a:r>
            <a:r>
              <a:rPr lang="en-US" sz="1600" dirty="0"/>
              <a:t> Id" </a:t>
            </a:r>
          </a:p>
          <a:p>
            <a:pPr lvl="1"/>
            <a:r>
              <a:rPr lang="en-US" sz="1600" dirty="0"/>
              <a:t>"Bibliographic Details"."Title" </a:t>
            </a:r>
          </a:p>
          <a:p>
            <a:pPr lvl="1"/>
            <a:r>
              <a:rPr lang="en-US" sz="1600" dirty="0"/>
              <a:t>"Cost Usage POL"."PO Line Reference" 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152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Creating the usage and cost per use report in the e-inventory subject area - option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576064"/>
          </a:xfrm>
        </p:spPr>
        <p:txBody>
          <a:bodyPr>
            <a:normAutofit/>
          </a:bodyPr>
          <a:lstStyle/>
          <a:p>
            <a:r>
              <a:rPr lang="en-US" sz="2000" dirty="0"/>
              <a:t>Now we have one line for the entire collection.</a:t>
            </a:r>
            <a:endParaRPr lang="en-US" sz="16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06C43-FA99-4A9F-963F-C4349445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4" y="1472685"/>
            <a:ext cx="7248525" cy="47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FC352-738D-433A-9FC8-703D2ED4D193}"/>
              </a:ext>
            </a:extLst>
          </p:cNvPr>
          <p:cNvSpPr txBox="1"/>
          <p:nvPr/>
        </p:nvSpPr>
        <p:spPr>
          <a:xfrm>
            <a:off x="4302216" y="3159597"/>
            <a:ext cx="31683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31,463.80 / 19,978.18 = 1.57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78874E-D633-4503-91D0-1B410414C0DB}"/>
              </a:ext>
            </a:extLst>
          </p:cNvPr>
          <p:cNvCxnSpPr>
            <a:stCxn id="7" idx="0"/>
          </p:cNvCxnSpPr>
          <p:nvPr/>
        </p:nvCxnSpPr>
        <p:spPr>
          <a:xfrm flipV="1">
            <a:off x="5886392" y="1915468"/>
            <a:ext cx="0" cy="1244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48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sz="2800" dirty="0"/>
              <a:t>Creating the usage report in the usage data subject area - option 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E04EE-AA26-4F11-A907-4A4D23B8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0"/>
            <a:ext cx="5292080" cy="3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95C2AE-A12A-4E97-A726-CE998CE3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46" y="1203598"/>
            <a:ext cx="3371850" cy="3619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the usage report in the usage data subject area - option 1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9ACE12A-8516-4BE3-83BF-8DF2536D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856984" cy="864096"/>
          </a:xfrm>
        </p:spPr>
        <p:txBody>
          <a:bodyPr>
            <a:normAutofit/>
          </a:bodyPr>
          <a:lstStyle/>
          <a:p>
            <a:r>
              <a:rPr lang="en-US" sz="2200" dirty="0"/>
              <a:t>Access Alma Analytics and create a report in the Usage Data subject area.</a:t>
            </a:r>
          </a:p>
          <a:p>
            <a:endParaRPr lang="en-US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A6C74-E4E6-4257-838E-B73188E8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7" y="1383039"/>
            <a:ext cx="283845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5D2C7F-1F7C-4D4F-B268-F7189E02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959843"/>
            <a:ext cx="198120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C3FB86-5BB0-47E2-A12B-071BD1DA5768}"/>
              </a:ext>
            </a:extLst>
          </p:cNvPr>
          <p:cNvSpPr/>
          <p:nvPr/>
        </p:nvSpPr>
        <p:spPr>
          <a:xfrm>
            <a:off x="1187624" y="1635647"/>
            <a:ext cx="1296144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C04018-B65A-44B2-8F4B-1E6F59980313}"/>
              </a:ext>
            </a:extLst>
          </p:cNvPr>
          <p:cNvSpPr/>
          <p:nvPr/>
        </p:nvSpPr>
        <p:spPr>
          <a:xfrm>
            <a:off x="200777" y="4299942"/>
            <a:ext cx="842831" cy="512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A847EC-3BDE-4D7C-8BA6-5E1196DBD8CC}"/>
              </a:ext>
            </a:extLst>
          </p:cNvPr>
          <p:cNvSpPr/>
          <p:nvPr/>
        </p:nvSpPr>
        <p:spPr>
          <a:xfrm>
            <a:off x="4841784" y="1959843"/>
            <a:ext cx="507128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B58042-490E-4937-A548-B33A6B959F56}"/>
              </a:ext>
            </a:extLst>
          </p:cNvPr>
          <p:cNvSpPr/>
          <p:nvPr/>
        </p:nvSpPr>
        <p:spPr>
          <a:xfrm>
            <a:off x="3563887" y="2571750"/>
            <a:ext cx="1158761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A81FA6-406A-4A63-AF0A-03D3B04EEF42}"/>
              </a:ext>
            </a:extLst>
          </p:cNvPr>
          <p:cNvSpPr/>
          <p:nvPr/>
        </p:nvSpPr>
        <p:spPr>
          <a:xfrm>
            <a:off x="5828214" y="4119762"/>
            <a:ext cx="1158761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9ACE12A-8516-4BE3-83BF-8DF2536D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88431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Include the following fields (the value before the period is the folder, the value after the period is the field). This is a recommendation.  You can include other fields (or remove some of these) depending on your specific needs.</a:t>
            </a:r>
          </a:p>
          <a:p>
            <a:pPr lvl="1"/>
            <a:r>
              <a:rPr lang="en-US" sz="1800" dirty="0"/>
              <a:t> "</a:t>
            </a:r>
            <a:r>
              <a:rPr lang="en-US" sz="1800" dirty="0" err="1"/>
              <a:t>Platform"."Platform</a:t>
            </a:r>
            <a:r>
              <a:rPr lang="en-US" sz="1800" dirty="0"/>
              <a:t>" </a:t>
            </a:r>
          </a:p>
          <a:p>
            <a:pPr lvl="1"/>
            <a:r>
              <a:rPr lang="en-US" sz="1800" dirty="0"/>
              <a:t> "Title </a:t>
            </a:r>
            <a:r>
              <a:rPr lang="en-US" sz="1800" dirty="0" err="1"/>
              <a:t>Identifier"."Display</a:t>
            </a:r>
            <a:r>
              <a:rPr lang="en-US" sz="1800" dirty="0"/>
              <a:t> Title" </a:t>
            </a:r>
          </a:p>
          <a:p>
            <a:pPr lvl="1"/>
            <a:r>
              <a:rPr lang="en-US" sz="1800" dirty="0"/>
              <a:t> "Usage Date"."Usage Date Fiscal Year Key" </a:t>
            </a:r>
          </a:p>
          <a:p>
            <a:pPr lvl="1"/>
            <a:r>
              <a:rPr lang="en-US" sz="1800" dirty="0"/>
              <a:t> "Usage Data Details - Release 5"."TR_B1 - Total Item Requests" </a:t>
            </a:r>
          </a:p>
          <a:p>
            <a:pPr lvl="1"/>
            <a:r>
              <a:rPr lang="en-US" sz="1800" dirty="0"/>
              <a:t> "Usage Data Details - Release 5"."TR_B1 - Unique Title Requests" </a:t>
            </a:r>
          </a:p>
          <a:p>
            <a:pPr lvl="1"/>
            <a:r>
              <a:rPr lang="en-US" sz="1800" dirty="0"/>
              <a:t> "Usage Data Details - Release 5"."TR_B3 - Total Item Investigations" </a:t>
            </a:r>
          </a:p>
          <a:p>
            <a:pPr lvl="1"/>
            <a:r>
              <a:rPr lang="en-US" sz="1800" dirty="0"/>
              <a:t> "Usage Data Details - Release 5"."TR_B3 - Total Item Requests" </a:t>
            </a:r>
          </a:p>
          <a:p>
            <a:pPr lvl="1"/>
            <a:r>
              <a:rPr lang="en-US" sz="1800" dirty="0"/>
              <a:t> "Usage Data Details - Release 5"."TR_B3 - Unique Item Investigations" </a:t>
            </a:r>
          </a:p>
          <a:p>
            <a:pPr lvl="1"/>
            <a:r>
              <a:rPr lang="en-US" sz="1800" dirty="0"/>
              <a:t> "Usage Data Details - Release 5"."TR_B3 - Unique Item Requests" </a:t>
            </a:r>
          </a:p>
          <a:p>
            <a:pPr lvl="1"/>
            <a:r>
              <a:rPr lang="en-US" sz="1800" dirty="0"/>
              <a:t> "Usage Data Details - Release 5"."TR_B3 - Unique Title Investigations" </a:t>
            </a:r>
          </a:p>
          <a:p>
            <a:pPr lvl="1"/>
            <a:r>
              <a:rPr lang="en-US" sz="1800" dirty="0"/>
              <a:t> "Usage Data Details - Release 5"."TR_B3 - Unique Title Requests" 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7E5B943-916C-452A-8F03-684A758E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the usage report in the usage data subject area - option 1</a:t>
            </a:r>
          </a:p>
        </p:txBody>
      </p:sp>
    </p:spTree>
    <p:extLst>
      <p:ext uri="{BB962C8B-B14F-4D97-AF65-F5344CB8AC3E}">
        <p14:creationId xmlns:p14="http://schemas.microsoft.com/office/powerpoint/2010/main" val="166855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9ACE12A-8516-4BE3-83BF-8DF2536D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3888431"/>
          </a:xfrm>
        </p:spPr>
        <p:txBody>
          <a:bodyPr>
            <a:normAutofit/>
          </a:bodyPr>
          <a:lstStyle/>
          <a:p>
            <a:r>
              <a:rPr lang="en-US" dirty="0"/>
              <a:t>Filter as follows:</a:t>
            </a:r>
          </a:p>
          <a:p>
            <a:pPr lvl="1"/>
            <a:r>
              <a:rPr lang="en-US" dirty="0"/>
              <a:t>"Load </a:t>
            </a:r>
            <a:r>
              <a:rPr lang="en-US" dirty="0" err="1"/>
              <a:t>File"."Load</a:t>
            </a:r>
            <a:r>
              <a:rPr lang="en-US" dirty="0"/>
              <a:t> File Name" contains any '</a:t>
            </a:r>
            <a:r>
              <a:rPr lang="en-US" dirty="0" err="1"/>
              <a:t>Ebook%Central_tr_b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A filter like this will include reports with begin in either of the following two ways:</a:t>
            </a:r>
          </a:p>
          <a:p>
            <a:pPr lvl="2"/>
            <a:r>
              <a:rPr lang="en-US" dirty="0" err="1"/>
              <a:t>Sushi_Ebook</a:t>
            </a:r>
            <a:r>
              <a:rPr lang="en-US" dirty="0"/>
              <a:t> </a:t>
            </a:r>
            <a:r>
              <a:rPr lang="en-US" dirty="0" err="1"/>
              <a:t>Central_tr_b</a:t>
            </a:r>
            <a:endParaRPr lang="en-US" dirty="0"/>
          </a:p>
          <a:p>
            <a:pPr lvl="2"/>
            <a:r>
              <a:rPr lang="en-US" dirty="0" err="1"/>
              <a:t>Sushi_ProQuest</a:t>
            </a:r>
            <a:r>
              <a:rPr lang="en-US" dirty="0"/>
              <a:t> Ebook </a:t>
            </a:r>
            <a:r>
              <a:rPr lang="en-US" dirty="0" err="1"/>
              <a:t>Central_tr_b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It is recommended to filter by one specific complete fiscal year. </a:t>
            </a:r>
          </a:p>
          <a:p>
            <a:pPr lvl="1"/>
            <a:r>
              <a:rPr lang="en-US" dirty="0"/>
              <a:t>"Usage Date"."Usage Date Filter" = 'Previous Fiscal Year'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7E5B943-916C-452A-8F03-684A758E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the usage report in the usage data subject area - option 1</a:t>
            </a:r>
          </a:p>
        </p:txBody>
      </p:sp>
    </p:spTree>
    <p:extLst>
      <p:ext uri="{BB962C8B-B14F-4D97-AF65-F5344CB8AC3E}">
        <p14:creationId xmlns:p14="http://schemas.microsoft.com/office/powerpoint/2010/main" val="14691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9ACE12A-8516-4BE3-83BF-8DF2536D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856984" cy="504056"/>
          </a:xfrm>
        </p:spPr>
        <p:txBody>
          <a:bodyPr>
            <a:normAutofit/>
          </a:bodyPr>
          <a:lstStyle/>
          <a:p>
            <a:r>
              <a:rPr lang="en-US" dirty="0"/>
              <a:t>Here is the criteria tab (partial screenshot)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7E5B943-916C-452A-8F03-684A758E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the usage report in the usage data subject area - option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13B5-9049-4AA1-91AD-E2EA4F3B3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423987"/>
            <a:ext cx="8601075" cy="2295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320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9ACE12A-8516-4BE3-83BF-8DF2536D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856984" cy="504056"/>
          </a:xfrm>
        </p:spPr>
        <p:txBody>
          <a:bodyPr>
            <a:normAutofit/>
          </a:bodyPr>
          <a:lstStyle/>
          <a:p>
            <a:r>
              <a:rPr lang="en-US" dirty="0"/>
              <a:t>Here is the results tab (partial screenshot)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7E5B943-916C-452A-8F03-684A758E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Creating the usage report in the usage data subject area - option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E6E89-7CEF-47E7-AF7E-A796A3627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479401"/>
            <a:ext cx="7362825" cy="2676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7202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dirty="0"/>
              <a:t>Creating the usage report in the usage data subject area - option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0CE8E-2C9C-46D9-ACB3-202049A1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0212"/>
            <a:ext cx="5868144" cy="31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Creating the usage report in the usage data subject area - option 2</a:t>
            </a: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168351"/>
          </a:xfrm>
        </p:spPr>
        <p:txBody>
          <a:bodyPr>
            <a:normAutofit/>
          </a:bodyPr>
          <a:lstStyle/>
          <a:p>
            <a:r>
              <a:rPr lang="en-US" sz="2000" dirty="0"/>
              <a:t>The previous example shows each title.</a:t>
            </a:r>
          </a:p>
          <a:p>
            <a:r>
              <a:rPr lang="en-US" sz="2000" dirty="0"/>
              <a:t>If you want a summary of all of the titles together without a detailed analysis of each title then remove the following field from the display:</a:t>
            </a:r>
          </a:p>
          <a:p>
            <a:pPr lvl="1"/>
            <a:r>
              <a:rPr lang="en-US" sz="1600" dirty="0"/>
              <a:t>"Title </a:t>
            </a:r>
            <a:r>
              <a:rPr lang="en-US" sz="1600" dirty="0" err="1"/>
              <a:t>Identifier"."Display</a:t>
            </a:r>
            <a:r>
              <a:rPr lang="en-US" sz="1600" dirty="0"/>
              <a:t> Title"</a:t>
            </a:r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Creating the usage report in the usage data subject area - option 2</a:t>
            </a:r>
            <a:endParaRPr lang="en-US" sz="2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384610-1356-4147-8BA1-387FA8AB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576064"/>
          </a:xfrm>
        </p:spPr>
        <p:txBody>
          <a:bodyPr>
            <a:normAutofit/>
          </a:bodyPr>
          <a:lstStyle/>
          <a:p>
            <a:r>
              <a:rPr lang="en-US" sz="2000" dirty="0"/>
              <a:t>Now we have one line summarizing all titles.</a:t>
            </a:r>
            <a:endParaRPr lang="en-US" sz="16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6DB6C-3125-46BE-B294-72FA0BD4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124075"/>
            <a:ext cx="75628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36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224135"/>
          </a:xfrm>
        </p:spPr>
        <p:txBody>
          <a:bodyPr>
            <a:noAutofit/>
          </a:bodyPr>
          <a:lstStyle/>
          <a:p>
            <a:r>
              <a:rPr lang="en-US" sz="2200" dirty="0"/>
              <a:t>This is the integration profile of type “Upload Electronic Holdings” for “ProQuest Ebook Central”</a:t>
            </a:r>
          </a:p>
          <a:p>
            <a:r>
              <a:rPr lang="en-US" sz="2200" dirty="0"/>
              <a:t>See </a:t>
            </a:r>
            <a:r>
              <a:rPr lang="en-US" sz="2200" dirty="0">
                <a:hlinkClick r:id="rId2"/>
              </a:rPr>
              <a:t>here</a:t>
            </a:r>
            <a:r>
              <a:rPr lang="en-US" sz="2200" dirty="0"/>
              <a:t> for further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2C94C-DFE4-4AB9-85F3-D6721B8C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441" y="2305025"/>
            <a:ext cx="5191125" cy="2066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Autofit/>
          </a:bodyPr>
          <a:lstStyle/>
          <a:p>
            <a:r>
              <a:rPr lang="en-US" sz="2200" dirty="0"/>
              <a:t>In the setup below it will run every day at 12:30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1C26A-38CD-4221-B873-77A9E87B2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09" y="1536618"/>
            <a:ext cx="4720381" cy="27836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120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electronic holdings get updated for Community Zone electronic collection “Ebook Central Perpetual, DDA and Subscription Titles”. </a:t>
            </a:r>
          </a:p>
          <a:p>
            <a:r>
              <a:rPr lang="en-US" sz="2200" dirty="0"/>
              <a:t>See </a:t>
            </a:r>
            <a:r>
              <a:rPr lang="en-US" sz="2200" dirty="0">
                <a:hlinkClick r:id="rId2" tooltip="Upload Electronic Holdings from ProQuest Ebook Central for Subscriptions/Owned/DDA"/>
              </a:rPr>
              <a:t>Activating Ebook Central Perpetual, DDA and Subscription Titles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44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Here is the electronic collection: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A35C-623B-4F78-9DF4-6AB4EB7C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335822"/>
            <a:ext cx="7380312" cy="34151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ACCC40-4A3B-460F-BA7B-D39BF8C80A5F}"/>
              </a:ext>
            </a:extLst>
          </p:cNvPr>
          <p:cNvSpPr/>
          <p:nvPr/>
        </p:nvSpPr>
        <p:spPr>
          <a:xfrm>
            <a:off x="899592" y="1335822"/>
            <a:ext cx="864096" cy="37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6E4B4-B8F1-4699-A80D-1A9FAB8168A3}"/>
              </a:ext>
            </a:extLst>
          </p:cNvPr>
          <p:cNvSpPr/>
          <p:nvPr/>
        </p:nvSpPr>
        <p:spPr>
          <a:xfrm>
            <a:off x="899592" y="2067694"/>
            <a:ext cx="360040" cy="37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90122-C3BE-4D55-B616-750AD001DA05}"/>
              </a:ext>
            </a:extLst>
          </p:cNvPr>
          <p:cNvSpPr txBox="1"/>
          <p:nvPr/>
        </p:nvSpPr>
        <p:spPr>
          <a:xfrm>
            <a:off x="3923928" y="1491630"/>
            <a:ext cx="18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institution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C5CEDF-A57B-4EE9-B447-08A879FE4A1D}"/>
              </a:ext>
            </a:extLst>
          </p:cNvPr>
          <p:cNvCxnSpPr/>
          <p:nvPr/>
        </p:nvCxnSpPr>
        <p:spPr>
          <a:xfrm flipH="1" flipV="1">
            <a:off x="1781436" y="1563638"/>
            <a:ext cx="113438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386651-74A9-4978-8E6F-F79D14F354BF}"/>
              </a:ext>
            </a:extLst>
          </p:cNvPr>
          <p:cNvCxnSpPr>
            <a:cxnSpLocks/>
          </p:cNvCxnSpPr>
          <p:nvPr/>
        </p:nvCxnSpPr>
        <p:spPr>
          <a:xfrm flipH="1">
            <a:off x="2915816" y="1779662"/>
            <a:ext cx="100811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54514D-95A6-4183-897F-F61981D9DC75}"/>
              </a:ext>
            </a:extLst>
          </p:cNvPr>
          <p:cNvSpPr txBox="1"/>
          <p:nvPr/>
        </p:nvSpPr>
        <p:spPr>
          <a:xfrm>
            <a:off x="1874415" y="3406590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Activated from the Community Zone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7CF850-6C50-4724-AA26-413ED8D920DD}"/>
              </a:ext>
            </a:extLst>
          </p:cNvPr>
          <p:cNvCxnSpPr>
            <a:cxnSpLocks/>
          </p:cNvCxnSpPr>
          <p:nvPr/>
        </p:nvCxnSpPr>
        <p:spPr>
          <a:xfrm flipH="1" flipV="1">
            <a:off x="1016478" y="2446124"/>
            <a:ext cx="126268" cy="1103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74C7AE-FFB9-4FA0-921F-93528CDEE1B2}"/>
              </a:ext>
            </a:extLst>
          </p:cNvPr>
          <p:cNvCxnSpPr>
            <a:cxnSpLocks/>
          </p:cNvCxnSpPr>
          <p:nvPr/>
        </p:nvCxnSpPr>
        <p:spPr>
          <a:xfrm flipH="1" flipV="1">
            <a:off x="1142746" y="3549828"/>
            <a:ext cx="764958" cy="125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5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7D6DDA-DEE9-49AD-B381-79BDE74E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93" y="0"/>
            <a:ext cx="6540277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5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 this presentation we will show how to obtain COUNTER usage reports for the electronic collection “Ebook Central Perpetual, DDA and Subscription Titles”.</a:t>
            </a:r>
          </a:p>
          <a:p>
            <a:r>
              <a:rPr lang="en-US" sz="2200" dirty="0"/>
              <a:t>We will make </a:t>
            </a:r>
          </a:p>
          <a:p>
            <a:pPr lvl="1"/>
            <a:r>
              <a:rPr lang="en-US" sz="1800" dirty="0"/>
              <a:t>Two reports in the E-Inventory subject area </a:t>
            </a:r>
          </a:p>
          <a:p>
            <a:pPr lvl="1"/>
            <a:r>
              <a:rPr lang="en-US" sz="1800" dirty="0"/>
              <a:t>Two reports in the Usage Data subject area</a:t>
            </a:r>
          </a:p>
          <a:p>
            <a:r>
              <a:rPr lang="en-US" sz="2200" dirty="0"/>
              <a:t>The reports in the E-Inventory subject area  will look at usage within the framework of cost per use.</a:t>
            </a:r>
          </a:p>
          <a:p>
            <a:r>
              <a:rPr lang="en-US" sz="2200" dirty="0"/>
              <a:t>The reports in the Usage Data subject area  will look at detailed in depth usage.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184152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19503</TotalTime>
  <Words>1657</Words>
  <Application>Microsoft Office PowerPoint</Application>
  <PresentationFormat>On-screen Show (16:9)</PresentationFormat>
  <Paragraphs>171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Background</vt:lpstr>
      <vt:lpstr>Background </vt:lpstr>
      <vt:lpstr>Background </vt:lpstr>
      <vt:lpstr>Background </vt:lpstr>
      <vt:lpstr>Background </vt:lpstr>
      <vt:lpstr>Introduction</vt:lpstr>
      <vt:lpstr>Introduction </vt:lpstr>
      <vt:lpstr>Introduction </vt:lpstr>
      <vt:lpstr>Introduction </vt:lpstr>
      <vt:lpstr>Introduction </vt:lpstr>
      <vt:lpstr>Introduction </vt:lpstr>
      <vt:lpstr>Prerequisites</vt:lpstr>
      <vt:lpstr>Prerequisites</vt:lpstr>
      <vt:lpstr>Prerequisites</vt:lpstr>
      <vt:lpstr>Prerequisites</vt:lpstr>
      <vt:lpstr>Creating the usage and cost per use report in the  e-inventory subject area – option 1</vt:lpstr>
      <vt:lpstr>Creating the usage and cost per use report in the e-inventory subject area - option 1</vt:lpstr>
      <vt:lpstr>Creating the usage and cost per use report in the e-inventory subject area - option 1</vt:lpstr>
      <vt:lpstr>Creating the usage and cost per use report in the e-inventory subject area - option 1</vt:lpstr>
      <vt:lpstr>Creating the usage and cost per use report in the e-inventory subject area - option 1</vt:lpstr>
      <vt:lpstr>Creating the usage and cost per use report in the e-inventory subject area - option 1</vt:lpstr>
      <vt:lpstr>Creating the usage and cost per use report in the  e-inventory subject area – option 2</vt:lpstr>
      <vt:lpstr>Creating the usage and cost per use report in the e-inventory subject area - option 2</vt:lpstr>
      <vt:lpstr>Creating the usage and cost per use report in the e-inventory subject area - option 2</vt:lpstr>
      <vt:lpstr>Creating the usage report in the usage data subject area - option 1</vt:lpstr>
      <vt:lpstr>Creating the usage report in the usage data subject area - option 1</vt:lpstr>
      <vt:lpstr>Creating the usage report in the usage data subject area - option 1</vt:lpstr>
      <vt:lpstr>Creating the usage report in the usage data subject area - option 1</vt:lpstr>
      <vt:lpstr>Creating the usage report in the usage data subject area - option 1</vt:lpstr>
      <vt:lpstr>Creating the usage report in the usage data subject area - option 1</vt:lpstr>
      <vt:lpstr>Creating the usage report in the usage data subject area - option 2</vt:lpstr>
      <vt:lpstr>Creating the usage report in the usage data subject area - option 2</vt:lpstr>
      <vt:lpstr>Creating the usage report in the usage data subject area - option 2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1850</cp:revision>
  <dcterms:created xsi:type="dcterms:W3CDTF">2017-01-02T15:10:30Z</dcterms:created>
  <dcterms:modified xsi:type="dcterms:W3CDTF">2021-12-06T12:57:33Z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